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D86816-61F4-4AB4-A07B-0C14553019B5}" type="datetimeFigureOut">
              <a:rPr lang="en-US" smtClean="0"/>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E7963-CA06-4405-8DF9-D72720BA9C8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D86816-61F4-4AB4-A07B-0C14553019B5}" type="datetimeFigureOut">
              <a:rPr lang="en-US" smtClean="0"/>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E7963-CA06-4405-8DF9-D72720BA9C8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D86816-61F4-4AB4-A07B-0C14553019B5}" type="datetimeFigureOut">
              <a:rPr lang="en-US" smtClean="0"/>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E7963-CA06-4405-8DF9-D72720BA9C8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D86816-61F4-4AB4-A07B-0C14553019B5}" type="datetimeFigureOut">
              <a:rPr lang="en-US" smtClean="0"/>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E7963-CA06-4405-8DF9-D72720BA9C8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D86816-61F4-4AB4-A07B-0C14553019B5}" type="datetimeFigureOut">
              <a:rPr lang="en-US" smtClean="0"/>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E7963-CA06-4405-8DF9-D72720BA9C8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D86816-61F4-4AB4-A07B-0C14553019B5}" type="datetimeFigureOut">
              <a:rPr lang="en-US" smtClean="0"/>
              <a:t>8/12/2021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E7963-CA06-4405-8DF9-D72720BA9C8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D86816-61F4-4AB4-A07B-0C14553019B5}" type="datetimeFigureOut">
              <a:rPr lang="en-US" smtClean="0"/>
              <a:t>8/12/2021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EE7963-CA06-4405-8DF9-D72720BA9C8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D86816-61F4-4AB4-A07B-0C14553019B5}" type="datetimeFigureOut">
              <a:rPr lang="en-US" smtClean="0"/>
              <a:t>8/12/2021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EE7963-CA06-4405-8DF9-D72720BA9C8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D86816-61F4-4AB4-A07B-0C14553019B5}" type="datetimeFigureOut">
              <a:rPr lang="en-US" smtClean="0"/>
              <a:t>8/12/2021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EE7963-CA06-4405-8DF9-D72720BA9C8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86816-61F4-4AB4-A07B-0C14553019B5}" type="datetimeFigureOut">
              <a:rPr lang="en-US" smtClean="0"/>
              <a:t>8/12/2021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E7963-CA06-4405-8DF9-D72720BA9C8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86816-61F4-4AB4-A07B-0C14553019B5}" type="datetimeFigureOut">
              <a:rPr lang="en-US" smtClean="0"/>
              <a:t>8/12/2021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E7963-CA06-4405-8DF9-D72720BA9C8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D86816-61F4-4AB4-A07B-0C14553019B5}" type="datetimeFigureOut">
              <a:rPr lang="en-US" smtClean="0"/>
              <a:t>8/12/2021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EE7963-CA06-4405-8DF9-D72720BA9C8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Book Antiqua" pitchFamily="18" charset="0"/>
              </a:rPr>
              <a:t>IT ACT 2000</a:t>
            </a:r>
            <a:endParaRPr lang="en-US" dirty="0">
              <a:latin typeface="Book Antiqua" pitchFamily="18" charset="0"/>
            </a:endParaRPr>
          </a:p>
        </p:txBody>
      </p:sp>
      <p:sp>
        <p:nvSpPr>
          <p:cNvPr id="3" name="Subtitle 2"/>
          <p:cNvSpPr>
            <a:spLocks noGrp="1"/>
          </p:cNvSpPr>
          <p:nvPr>
            <p:ph type="subTitle" idx="1"/>
          </p:nvPr>
        </p:nvSpPr>
        <p:spPr/>
        <p:txBody>
          <a:bodyPr>
            <a:normAutofit/>
          </a:bodyPr>
          <a:lstStyle/>
          <a:p>
            <a:pPr>
              <a:spcBef>
                <a:spcPts val="0"/>
              </a:spcBef>
            </a:pPr>
            <a:r>
              <a:rPr lang="en-US" sz="2400" dirty="0" err="1" smtClean="0">
                <a:latin typeface="Book Antiqua" pitchFamily="18" charset="0"/>
              </a:rPr>
              <a:t>Ganesh</a:t>
            </a:r>
            <a:r>
              <a:rPr lang="en-US" sz="2400" dirty="0" smtClean="0">
                <a:latin typeface="Book Antiqua" pitchFamily="18" charset="0"/>
              </a:rPr>
              <a:t> Kumar </a:t>
            </a:r>
            <a:r>
              <a:rPr lang="en-US" sz="2400" dirty="0" err="1" smtClean="0">
                <a:latin typeface="Book Antiqua" pitchFamily="18" charset="0"/>
              </a:rPr>
              <a:t>Ranjan</a:t>
            </a:r>
            <a:endParaRPr lang="en-US" sz="2400" dirty="0" smtClean="0">
              <a:latin typeface="Book Antiqua" pitchFamily="18" charset="0"/>
            </a:endParaRPr>
          </a:p>
          <a:p>
            <a:pPr>
              <a:spcBef>
                <a:spcPts val="0"/>
              </a:spcBef>
            </a:pPr>
            <a:r>
              <a:rPr lang="en-US" sz="2400" dirty="0" smtClean="0">
                <a:latin typeface="Book Antiqua" pitchFamily="18" charset="0"/>
              </a:rPr>
              <a:t>Faculty, MJMC,</a:t>
            </a:r>
          </a:p>
          <a:p>
            <a:pPr>
              <a:spcBef>
                <a:spcPts val="0"/>
              </a:spcBef>
            </a:pPr>
            <a:r>
              <a:rPr lang="en-US" sz="2400" dirty="0" smtClean="0">
                <a:latin typeface="Book Antiqua" pitchFamily="18" charset="0"/>
              </a:rPr>
              <a:t>MMHA&amp;PU</a:t>
            </a:r>
            <a:endParaRPr lang="en-US" sz="2400" dirty="0">
              <a:latin typeface="Book Antiqu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Book Antiqua" pitchFamily="18" charset="0"/>
              </a:rPr>
              <a:t>IT Act 2000</a:t>
            </a:r>
            <a:endParaRPr lang="en-US" dirty="0">
              <a:latin typeface="Book Antiqua" pitchFamily="18" charset="0"/>
            </a:endParaRPr>
          </a:p>
        </p:txBody>
      </p:sp>
      <p:sp>
        <p:nvSpPr>
          <p:cNvPr id="3" name="Content Placeholder 2"/>
          <p:cNvSpPr>
            <a:spLocks noGrp="1"/>
          </p:cNvSpPr>
          <p:nvPr>
            <p:ph idx="1"/>
          </p:nvPr>
        </p:nvSpPr>
        <p:spPr/>
        <p:txBody>
          <a:bodyPr/>
          <a:lstStyle/>
          <a:p>
            <a:r>
              <a:rPr lang="en-IN" dirty="0" smtClean="0">
                <a:latin typeface="Book Antiqua" pitchFamily="18" charset="0"/>
              </a:rPr>
              <a:t>13 chapters</a:t>
            </a:r>
          </a:p>
          <a:p>
            <a:r>
              <a:rPr lang="en-IN" dirty="0" smtClean="0">
                <a:latin typeface="Book Antiqua" pitchFamily="18" charset="0"/>
              </a:rPr>
              <a:t>94 sections</a:t>
            </a:r>
          </a:p>
          <a:p>
            <a:r>
              <a:rPr lang="en-IN" dirty="0" smtClean="0">
                <a:latin typeface="Book Antiqua" pitchFamily="18" charset="0"/>
              </a:rPr>
              <a:t>4 schedules</a:t>
            </a:r>
          </a:p>
          <a:p>
            <a:pPr marL="0" indent="0">
              <a:buNone/>
            </a:pPr>
            <a:r>
              <a:rPr lang="en-IN" i="1" u="sng" dirty="0" smtClean="0">
                <a:latin typeface="Book Antiqua" pitchFamily="18" charset="0"/>
              </a:rPr>
              <a:t>Enacted- 7</a:t>
            </a:r>
            <a:r>
              <a:rPr lang="en-IN" i="1" u="sng" baseline="30000" dirty="0" smtClean="0">
                <a:latin typeface="Book Antiqua" pitchFamily="18" charset="0"/>
              </a:rPr>
              <a:t>th</a:t>
            </a:r>
            <a:r>
              <a:rPr lang="en-IN" i="1" u="sng" dirty="0" smtClean="0">
                <a:latin typeface="Book Antiqua" pitchFamily="18" charset="0"/>
              </a:rPr>
              <a:t> </a:t>
            </a:r>
            <a:r>
              <a:rPr lang="en-IN" i="1" u="sng" dirty="0" err="1" smtClean="0">
                <a:latin typeface="Book Antiqua" pitchFamily="18" charset="0"/>
              </a:rPr>
              <a:t>june</a:t>
            </a:r>
            <a:r>
              <a:rPr lang="en-IN" i="1" u="sng" dirty="0" smtClean="0">
                <a:latin typeface="Book Antiqua" pitchFamily="18" charset="0"/>
              </a:rPr>
              <a:t> 2000</a:t>
            </a:r>
          </a:p>
          <a:p>
            <a:pPr marL="0" indent="0">
              <a:buNone/>
            </a:pPr>
            <a:r>
              <a:rPr lang="en-IN" i="1" u="sng" dirty="0" smtClean="0">
                <a:latin typeface="Book Antiqua" pitchFamily="18" charset="0"/>
              </a:rPr>
              <a:t>Notified- 17</a:t>
            </a:r>
            <a:r>
              <a:rPr lang="en-IN" i="1" u="sng" baseline="30000" dirty="0" smtClean="0">
                <a:latin typeface="Book Antiqua" pitchFamily="18" charset="0"/>
              </a:rPr>
              <a:t>th</a:t>
            </a:r>
            <a:r>
              <a:rPr lang="en-IN" i="1" u="sng" dirty="0" smtClean="0">
                <a:latin typeface="Book Antiqua" pitchFamily="18" charset="0"/>
              </a:rPr>
              <a:t> October, 2000</a:t>
            </a:r>
          </a:p>
          <a:p>
            <a:pPr marL="0" indent="0">
              <a:buNone/>
            </a:pPr>
            <a:r>
              <a:rPr lang="en-IN" i="1" u="sng" dirty="0" smtClean="0">
                <a:latin typeface="Book Antiqua" pitchFamily="18" charset="0"/>
              </a:rPr>
              <a:t>12</a:t>
            </a:r>
            <a:r>
              <a:rPr lang="en-IN" i="1" u="sng" baseline="30000" dirty="0" smtClean="0">
                <a:latin typeface="Book Antiqua" pitchFamily="18" charset="0"/>
              </a:rPr>
              <a:t>th</a:t>
            </a:r>
            <a:r>
              <a:rPr lang="en-IN" i="1" u="sng" dirty="0" smtClean="0">
                <a:latin typeface="Book Antiqua" pitchFamily="18" charset="0"/>
              </a:rPr>
              <a:t> nation to enact a cyber law.</a:t>
            </a:r>
          </a:p>
          <a:p>
            <a:endParaRPr lang="en-US" dirty="0">
              <a:latin typeface="Book Antiqu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Book Antiqua" pitchFamily="18" charset="0"/>
              </a:rPr>
              <a:t>Some important sections</a:t>
            </a:r>
            <a:endParaRPr lang="en-US" dirty="0">
              <a:latin typeface="Book Antiqua" pitchFamily="18" charset="0"/>
            </a:endParaRPr>
          </a:p>
        </p:txBody>
      </p:sp>
      <p:sp>
        <p:nvSpPr>
          <p:cNvPr id="3" name="Content Placeholder 2"/>
          <p:cNvSpPr>
            <a:spLocks noGrp="1"/>
          </p:cNvSpPr>
          <p:nvPr>
            <p:ph idx="1"/>
          </p:nvPr>
        </p:nvSpPr>
        <p:spPr/>
        <p:txBody>
          <a:bodyPr>
            <a:normAutofit fontScale="92500"/>
          </a:bodyPr>
          <a:lstStyle/>
          <a:p>
            <a:r>
              <a:rPr lang="en-IN" dirty="0" smtClean="0">
                <a:latin typeface="Book Antiqua" pitchFamily="18" charset="0"/>
              </a:rPr>
              <a:t>First 14 sections deal with digital signature</a:t>
            </a:r>
          </a:p>
          <a:p>
            <a:r>
              <a:rPr lang="en-IN" dirty="0" smtClean="0">
                <a:latin typeface="Book Antiqua" pitchFamily="18" charset="0"/>
              </a:rPr>
              <a:t>43-47- penalties and compensation</a:t>
            </a:r>
          </a:p>
          <a:p>
            <a:r>
              <a:rPr lang="en-IN" dirty="0" smtClean="0">
                <a:latin typeface="Book Antiqua" pitchFamily="18" charset="0"/>
              </a:rPr>
              <a:t>48-64- Tribunals, Appeal to HC</a:t>
            </a:r>
          </a:p>
          <a:p>
            <a:r>
              <a:rPr lang="en-IN" dirty="0" smtClean="0">
                <a:latin typeface="Book Antiqua" pitchFamily="18" charset="0"/>
              </a:rPr>
              <a:t>65-79- Offences</a:t>
            </a:r>
          </a:p>
          <a:p>
            <a:r>
              <a:rPr lang="en-IN" dirty="0" smtClean="0">
                <a:latin typeface="Book Antiqua" pitchFamily="18" charset="0"/>
              </a:rPr>
              <a:t>80-94- Miscellaneous of the act</a:t>
            </a:r>
          </a:p>
          <a:p>
            <a:r>
              <a:rPr lang="en-IN" dirty="0" smtClean="0">
                <a:latin typeface="Book Antiqua" pitchFamily="18" charset="0"/>
              </a:rPr>
              <a:t>Section 5 gives legal recognition to digital signature</a:t>
            </a:r>
          </a:p>
          <a:p>
            <a:r>
              <a:rPr lang="en-IN" dirty="0" smtClean="0">
                <a:latin typeface="Book Antiqua" pitchFamily="18" charset="0"/>
              </a:rPr>
              <a:t>Section 61- Tribunal</a:t>
            </a:r>
          </a:p>
          <a:p>
            <a:pPr>
              <a:buNone/>
            </a:pPr>
            <a:endParaRPr lang="en-US" dirty="0">
              <a:latin typeface="Book Antiqu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Book Antiqua" pitchFamily="18" charset="0"/>
              </a:rPr>
              <a:t>Civil Offences (section 43-64)</a:t>
            </a:r>
            <a:endParaRPr lang="en-US" dirty="0">
              <a:latin typeface="Book Antiqua" pitchFamily="18" charset="0"/>
            </a:endParaRPr>
          </a:p>
        </p:txBody>
      </p:sp>
      <p:sp>
        <p:nvSpPr>
          <p:cNvPr id="3" name="Content Placeholder 2"/>
          <p:cNvSpPr>
            <a:spLocks noGrp="1"/>
          </p:cNvSpPr>
          <p:nvPr>
            <p:ph idx="1"/>
          </p:nvPr>
        </p:nvSpPr>
        <p:spPr/>
        <p:txBody>
          <a:bodyPr>
            <a:normAutofit fontScale="85000" lnSpcReduction="20000"/>
          </a:bodyPr>
          <a:lstStyle/>
          <a:p>
            <a:r>
              <a:rPr lang="en-IN" dirty="0" smtClean="0">
                <a:latin typeface="Book Antiqua" pitchFamily="18" charset="0"/>
              </a:rPr>
              <a:t>Unauthorised access, extracting and downloading of data</a:t>
            </a:r>
          </a:p>
          <a:p>
            <a:r>
              <a:rPr lang="en-IN" dirty="0" smtClean="0">
                <a:latin typeface="Book Antiqua" pitchFamily="18" charset="0"/>
              </a:rPr>
              <a:t>Unauthorised access to computer, computer system and network</a:t>
            </a:r>
          </a:p>
          <a:p>
            <a:r>
              <a:rPr lang="en-IN" dirty="0" smtClean="0">
                <a:latin typeface="Book Antiqua" pitchFamily="18" charset="0"/>
              </a:rPr>
              <a:t>Introduction of viruses</a:t>
            </a:r>
          </a:p>
          <a:p>
            <a:r>
              <a:rPr lang="en-IN" dirty="0" smtClean="0">
                <a:latin typeface="Book Antiqua" pitchFamily="18" charset="0"/>
              </a:rPr>
              <a:t>Damage to computer and system</a:t>
            </a:r>
          </a:p>
          <a:p>
            <a:r>
              <a:rPr lang="en-IN" dirty="0" smtClean="0">
                <a:latin typeface="Book Antiqua" pitchFamily="18" charset="0"/>
              </a:rPr>
              <a:t>Disruption</a:t>
            </a:r>
          </a:p>
          <a:p>
            <a:r>
              <a:rPr lang="en-IN" dirty="0" smtClean="0">
                <a:latin typeface="Book Antiqua" pitchFamily="18" charset="0"/>
              </a:rPr>
              <a:t>Denial of access to authorised person</a:t>
            </a:r>
          </a:p>
          <a:p>
            <a:r>
              <a:rPr lang="en-IN" dirty="0" smtClean="0">
                <a:latin typeface="Book Antiqua" pitchFamily="18" charset="0"/>
              </a:rPr>
              <a:t>Providing assistance</a:t>
            </a:r>
          </a:p>
          <a:p>
            <a:pPr marL="0" indent="0">
              <a:buNone/>
            </a:pPr>
            <a:r>
              <a:rPr lang="en-IN" i="1" u="sng" dirty="0" smtClean="0">
                <a:latin typeface="Book Antiqua" pitchFamily="18" charset="0"/>
              </a:rPr>
              <a:t>Shall be liable to may damages by way of compensation not exceeding Rs. 1 </a:t>
            </a:r>
            <a:r>
              <a:rPr lang="en-IN" i="1" u="sng" dirty="0" err="1" smtClean="0">
                <a:latin typeface="Book Antiqua" pitchFamily="18" charset="0"/>
              </a:rPr>
              <a:t>crore</a:t>
            </a:r>
            <a:r>
              <a:rPr lang="en-IN" i="1" u="sng" dirty="0" smtClean="0">
                <a:latin typeface="Book Antiqua" pitchFamily="18"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Book Antiqua" pitchFamily="18" charset="0"/>
              </a:rPr>
              <a:t>Criminal offences (65-75)</a:t>
            </a:r>
            <a:endParaRPr lang="en-US" dirty="0">
              <a:latin typeface="Book Antiqua" pitchFamily="18" charset="0"/>
            </a:endParaRPr>
          </a:p>
        </p:txBody>
      </p:sp>
      <p:sp>
        <p:nvSpPr>
          <p:cNvPr id="3" name="Content Placeholder 2"/>
          <p:cNvSpPr>
            <a:spLocks noGrp="1"/>
          </p:cNvSpPr>
          <p:nvPr>
            <p:ph idx="1"/>
          </p:nvPr>
        </p:nvSpPr>
        <p:spPr/>
        <p:txBody>
          <a:bodyPr/>
          <a:lstStyle/>
          <a:p>
            <a:r>
              <a:rPr lang="en-IN" b="1" dirty="0" smtClean="0">
                <a:latin typeface="Book Antiqua" pitchFamily="18" charset="0"/>
              </a:rPr>
              <a:t>Tempering with computer source document- 65</a:t>
            </a:r>
          </a:p>
          <a:p>
            <a:r>
              <a:rPr lang="en-IN" b="1" dirty="0" smtClean="0">
                <a:latin typeface="Book Antiqua" pitchFamily="18" charset="0"/>
              </a:rPr>
              <a:t>Hacking with computer system- 66</a:t>
            </a:r>
          </a:p>
          <a:p>
            <a:pPr marL="0" indent="0">
              <a:buNone/>
            </a:pPr>
            <a:r>
              <a:rPr lang="en-IN" i="1" u="sng" dirty="0" err="1" smtClean="0">
                <a:latin typeface="Book Antiqua" pitchFamily="18" charset="0"/>
              </a:rPr>
              <a:t>Imprisonement</a:t>
            </a:r>
            <a:r>
              <a:rPr lang="en-IN" i="1" u="sng" dirty="0" smtClean="0">
                <a:latin typeface="Book Antiqua" pitchFamily="18" charset="0"/>
              </a:rPr>
              <a:t> </a:t>
            </a:r>
            <a:r>
              <a:rPr lang="en-IN" i="1" u="sng" dirty="0" err="1" smtClean="0">
                <a:latin typeface="Book Antiqua" pitchFamily="18" charset="0"/>
              </a:rPr>
              <a:t>upto</a:t>
            </a:r>
            <a:r>
              <a:rPr lang="en-IN" i="1" u="sng" dirty="0" smtClean="0">
                <a:latin typeface="Book Antiqua" pitchFamily="18" charset="0"/>
              </a:rPr>
              <a:t> 3 yrs or with fine which may extend </a:t>
            </a:r>
            <a:r>
              <a:rPr lang="en-IN" i="1" u="sng" dirty="0" err="1" smtClean="0">
                <a:latin typeface="Book Antiqua" pitchFamily="18" charset="0"/>
              </a:rPr>
              <a:t>upto</a:t>
            </a:r>
            <a:r>
              <a:rPr lang="en-IN" i="1" u="sng" dirty="0" smtClean="0">
                <a:latin typeface="Book Antiqua" pitchFamily="18" charset="0"/>
              </a:rPr>
              <a:t> 2 </a:t>
            </a:r>
            <a:r>
              <a:rPr lang="en-IN" i="1" u="sng" dirty="0" err="1" smtClean="0">
                <a:latin typeface="Book Antiqua" pitchFamily="18" charset="0"/>
              </a:rPr>
              <a:t>lacs</a:t>
            </a:r>
            <a:r>
              <a:rPr lang="en-IN" i="1" u="sng" dirty="0" smtClean="0">
                <a:latin typeface="Book Antiqua" pitchFamily="18" charset="0"/>
              </a:rPr>
              <a:t> rupees.</a:t>
            </a:r>
          </a:p>
          <a:p>
            <a:r>
              <a:rPr lang="en-IN" b="1" dirty="0" smtClean="0">
                <a:latin typeface="Book Antiqua" pitchFamily="18" charset="0"/>
              </a:rPr>
              <a:t>Publishing of obscene material-67</a:t>
            </a:r>
          </a:p>
          <a:p>
            <a:pPr marL="0" indent="0">
              <a:buNone/>
            </a:pPr>
            <a:r>
              <a:rPr lang="en-IN" i="1" u="sng" dirty="0" smtClean="0">
                <a:latin typeface="Book Antiqua" pitchFamily="18" charset="0"/>
              </a:rPr>
              <a:t>5 years </a:t>
            </a:r>
            <a:r>
              <a:rPr lang="en-IN" i="1" u="sng" dirty="0" err="1" smtClean="0">
                <a:latin typeface="Book Antiqua" pitchFamily="18" charset="0"/>
              </a:rPr>
              <a:t>imprisonement</a:t>
            </a:r>
            <a:r>
              <a:rPr lang="en-IN" i="1" u="sng" dirty="0" smtClean="0">
                <a:latin typeface="Book Antiqua" pitchFamily="18" charset="0"/>
              </a:rPr>
              <a:t> and fine </a:t>
            </a:r>
            <a:r>
              <a:rPr lang="en-IN" i="1" u="sng" dirty="0" err="1" smtClean="0">
                <a:latin typeface="Book Antiqua" pitchFamily="18" charset="0"/>
              </a:rPr>
              <a:t>upto</a:t>
            </a:r>
            <a:r>
              <a:rPr lang="en-IN" i="1" u="sng" dirty="0" smtClean="0">
                <a:latin typeface="Book Antiqua" pitchFamily="18" charset="0"/>
              </a:rPr>
              <a:t> 1 </a:t>
            </a:r>
            <a:r>
              <a:rPr lang="en-IN" i="1" u="sng" dirty="0" err="1" smtClean="0">
                <a:latin typeface="Book Antiqua" pitchFamily="18" charset="0"/>
              </a:rPr>
              <a:t>lacs</a:t>
            </a:r>
            <a:endParaRPr lang="en-IN" i="1" u="sng" dirty="0" smtClean="0">
              <a:latin typeface="Book Antiqua" pitchFamily="18" charset="0"/>
            </a:endParaRPr>
          </a:p>
          <a:p>
            <a:pPr marL="0" indent="0">
              <a:buNone/>
            </a:pPr>
            <a:r>
              <a:rPr lang="en-IN" b="1" dirty="0" err="1" smtClean="0">
                <a:latin typeface="Book Antiqua" pitchFamily="18" charset="0"/>
              </a:rPr>
              <a:t>Suhas</a:t>
            </a:r>
            <a:r>
              <a:rPr lang="en-IN" b="1" dirty="0" smtClean="0">
                <a:latin typeface="Book Antiqua" pitchFamily="18" charset="0"/>
              </a:rPr>
              <a:t> </a:t>
            </a:r>
            <a:r>
              <a:rPr lang="en-IN" b="1" dirty="0" err="1" smtClean="0">
                <a:latin typeface="Book Antiqua" pitchFamily="18" charset="0"/>
              </a:rPr>
              <a:t>katti</a:t>
            </a:r>
            <a:r>
              <a:rPr lang="en-IN" b="1" dirty="0" smtClean="0">
                <a:latin typeface="Book Antiqua" pitchFamily="18" charset="0"/>
              </a:rPr>
              <a:t> Vs state of </a:t>
            </a:r>
            <a:r>
              <a:rPr lang="en-IN" b="1" dirty="0" err="1" smtClean="0">
                <a:latin typeface="Book Antiqua" pitchFamily="18" charset="0"/>
              </a:rPr>
              <a:t>Tamilnadu</a:t>
            </a:r>
            <a:endParaRPr lang="en-IN" b="1" dirty="0" smtClean="0">
              <a:latin typeface="Book Antiqu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smtClean="0">
                <a:latin typeface="Book Antiqua" pitchFamily="18" charset="0"/>
              </a:rPr>
              <a:t>Breach of confidentiality and privacy- 72</a:t>
            </a:r>
          </a:p>
          <a:p>
            <a:r>
              <a:rPr lang="en-IN" dirty="0" smtClean="0">
                <a:latin typeface="Book Antiqua" pitchFamily="18" charset="0"/>
              </a:rPr>
              <a:t>Offences committed outside India- 75</a:t>
            </a:r>
          </a:p>
          <a:p>
            <a:r>
              <a:rPr lang="en-IN" dirty="0" smtClean="0">
                <a:latin typeface="Book Antiqua" pitchFamily="18" charset="0"/>
              </a:rPr>
              <a:t>Network service provider not to be liable under certain condition- 79</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609600" indent="-609600"/>
            <a:r>
              <a:rPr lang="en-US" altLang="en-US" b="1" dirty="0" smtClean="0">
                <a:latin typeface="Book Antiqua" pitchFamily="18" charset="0"/>
              </a:rPr>
              <a:t>Privacy</a:t>
            </a:r>
          </a:p>
          <a:p>
            <a:pPr marL="609600" indent="-609600">
              <a:buNone/>
            </a:pPr>
            <a:r>
              <a:rPr lang="en-IN" altLang="en-US" b="1" dirty="0" smtClean="0">
                <a:latin typeface="Book Antiqua" pitchFamily="18" charset="0"/>
              </a:rPr>
              <a:t>	</a:t>
            </a:r>
            <a:r>
              <a:rPr lang="en-IN" altLang="en-US" dirty="0" smtClean="0">
                <a:latin typeface="Book Antiqua" pitchFamily="18" charset="0"/>
              </a:rPr>
              <a:t> </a:t>
            </a:r>
            <a:r>
              <a:rPr lang="en-IN" altLang="en-US" b="1" i="1" dirty="0" smtClean="0">
                <a:latin typeface="Book Antiqua" pitchFamily="18" charset="0"/>
              </a:rPr>
              <a:t>Privacy is a fundamental right and also a constitutional right. IT act 2000 provides legal right of privacy in cyber world. It says that if anyone’s information of any type be accessed and transferred to third party is liable for legal action.  But it is silent over if it is not transferred but privacy breached.</a:t>
            </a:r>
            <a:r>
              <a:rPr lang="en-IN" altLang="en-US" i="1" dirty="0" smtClean="0">
                <a:latin typeface="Book Antiqua" pitchFamily="18" charset="0"/>
              </a:rPr>
              <a:t> </a:t>
            </a:r>
            <a:r>
              <a:rPr lang="en-IN" altLang="en-US" b="1" i="1" dirty="0" smtClean="0">
                <a:solidFill>
                  <a:srgbClr val="000099"/>
                </a:solidFill>
                <a:latin typeface="Book Antiqua" pitchFamily="18" charset="0"/>
              </a:rPr>
              <a:t>Example- Delhi girl case.</a:t>
            </a:r>
          </a:p>
          <a:p>
            <a:pPr marL="609600" indent="-609600"/>
            <a:r>
              <a:rPr lang="en-US" altLang="en-US" b="1" dirty="0" smtClean="0">
                <a:latin typeface="Book Antiqua" pitchFamily="18" charset="0"/>
              </a:rPr>
              <a:t>Obscenity</a:t>
            </a:r>
          </a:p>
          <a:p>
            <a:pPr marL="609600" indent="-609600">
              <a:buNone/>
            </a:pPr>
            <a:r>
              <a:rPr lang="en-IN" altLang="en-US" b="1" dirty="0" smtClean="0">
                <a:latin typeface="Book Antiqua" pitchFamily="18" charset="0"/>
              </a:rPr>
              <a:t>	</a:t>
            </a:r>
            <a:r>
              <a:rPr lang="en-IN" altLang="en-US" b="1" i="1" dirty="0" smtClean="0">
                <a:latin typeface="Book Antiqua" pitchFamily="18" charset="0"/>
              </a:rPr>
              <a:t>IT law prohibits any kind of obscenity in cyber world. Basically it is very stern over child pornography.</a:t>
            </a:r>
            <a:endParaRPr lang="en-IN" altLang="en-US" dirty="0" smtClean="0">
              <a:latin typeface="Book Antiqua" pitchFamily="18" charset="0"/>
            </a:endParaRPr>
          </a:p>
          <a:p>
            <a:endParaRPr lang="en-US" dirty="0">
              <a:latin typeface="Book Antiqua"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204</Words>
  <Application>Microsoft Office PowerPoint</Application>
  <PresentationFormat>On-screen Show (4:3)</PresentationFormat>
  <Paragraphs>42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IT ACT 2000</vt:lpstr>
      <vt:lpstr>IT Act 2000</vt:lpstr>
      <vt:lpstr>Some important sections</vt:lpstr>
      <vt:lpstr>Civil Offences (section 43-64)</vt:lpstr>
      <vt:lpstr>Criminal offences (65-75)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ACT 2000</dc:title>
  <dc:creator>Lenovo</dc:creator>
  <cp:lastModifiedBy>Lenovo</cp:lastModifiedBy>
  <cp:revision>3</cp:revision>
  <dcterms:created xsi:type="dcterms:W3CDTF">2021-08-12T09:41:07Z</dcterms:created>
  <dcterms:modified xsi:type="dcterms:W3CDTF">2021-08-12T09:56:25Z</dcterms:modified>
</cp:coreProperties>
</file>